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9" r:id="rId12"/>
    <p:sldId id="266" r:id="rId13"/>
    <p:sldId id="267" r:id="rId14"/>
    <p:sldId id="268" r:id="rId15"/>
    <p:sldId id="271" r:id="rId16"/>
    <p:sldId id="270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9" d="100"/>
          <a:sy n="179" d="100"/>
        </p:scale>
        <p:origin x="-104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3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7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2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7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6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7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7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7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090D-A127-024E-ACA2-D6A3E4F8EA03}" type="datetimeFigureOut">
              <a:rPr lang="en-US" smtClean="0"/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9FDE4-B799-BE46-A9D2-412274D0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23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halkduster"/>
                <a:cs typeface="Chalkduster"/>
              </a:rPr>
              <a:t>America’s History, Chapter 23 </a:t>
            </a:r>
            <a:endParaRPr lang="en-US" dirty="0"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halkduster"/>
                <a:cs typeface="Chalkduster"/>
              </a:rPr>
              <a:t>New Deal Arrives, 1933 - 1935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508125"/>
            <a:ext cx="8802688" cy="1420813"/>
          </a:xfrm>
        </p:spPr>
        <p:txBody>
          <a:bodyPr>
            <a:normAutofit lnSpcReduction="10000"/>
          </a:bodyPr>
          <a:lstStyle/>
          <a:p>
            <a:pPr marL="491490" lvl="1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b="1" dirty="0">
                <a:solidFill>
                  <a:srgbClr val="1178CA"/>
                </a:solidFill>
                <a:latin typeface="Chalkduster"/>
                <a:cs typeface="Chalkduster"/>
              </a:rPr>
              <a:t>Critics on the Populist Left:</a:t>
            </a:r>
          </a:p>
          <a:p>
            <a:pPr marL="737234" lvl="2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b="1" dirty="0">
                <a:solidFill>
                  <a:srgbClr val="FFFFFF"/>
                </a:solidFill>
                <a:latin typeface="Chalkduster"/>
                <a:cs typeface="Chalkduster"/>
              </a:rPr>
              <a:t>Francis Townsend:</a:t>
            </a:r>
          </a:p>
          <a:p>
            <a:pPr marL="982980" lvl="3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b="1" dirty="0">
                <a:solidFill>
                  <a:srgbClr val="FFFFFF"/>
                </a:solidFill>
                <a:latin typeface="Chalkduster"/>
                <a:cs typeface="Chalkduster"/>
              </a:rPr>
              <a:t>Proposed giving $200 a month to seniors over 60 - helped influence Social Security</a:t>
            </a:r>
          </a:p>
          <a:p>
            <a:pPr marL="737234" lvl="2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b="1" dirty="0">
                <a:solidFill>
                  <a:srgbClr val="FFFFFF"/>
                </a:solidFill>
                <a:latin typeface="Chalkduster"/>
                <a:cs typeface="Chalkduster"/>
              </a:rPr>
              <a:t>Huey Long:</a:t>
            </a:r>
          </a:p>
          <a:p>
            <a:pPr marL="982980" lvl="3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b="1" dirty="0">
                <a:solidFill>
                  <a:srgbClr val="FFFFFF"/>
                </a:solidFill>
                <a:latin typeface="Chalkduster"/>
                <a:cs typeface="Chalkduster"/>
              </a:rPr>
              <a:t>“Share our Wealth”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3136900"/>
            <a:ext cx="2717800" cy="299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563" y="3225800"/>
            <a:ext cx="2794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7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4"/>
            <a:ext cx="8229600" cy="5714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80"/>
                </a:solidFill>
                <a:latin typeface="Chalkduster"/>
                <a:cs typeface="Chalkduster"/>
              </a:rPr>
              <a:t>The 2nd New Deal</a:t>
            </a:r>
            <a:endParaRPr lang="en-US" b="1" dirty="0">
              <a:solidFill>
                <a:srgbClr val="800080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904875"/>
            <a:ext cx="4310063" cy="5722938"/>
          </a:xfrm>
        </p:spPr>
        <p:txBody>
          <a:bodyPr>
            <a:normAutofit fontScale="85000" lnSpcReduction="20000"/>
          </a:bodyPr>
          <a:lstStyle/>
          <a:p>
            <a:pPr marL="325754" lvl="0" indent="-325754" defTabSz="260604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52" b="1" dirty="0">
                <a:solidFill>
                  <a:srgbClr val="C13521"/>
                </a:solidFill>
                <a:latin typeface="Chalkduster"/>
                <a:cs typeface="Chalkduster"/>
              </a:rPr>
              <a:t>The Welfare State Comes into Being</a:t>
            </a:r>
          </a:p>
          <a:p>
            <a:pPr marL="651509" lvl="1" indent="-325754" defTabSz="260604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52" b="1" dirty="0">
                <a:solidFill>
                  <a:srgbClr val="FFFFFF"/>
                </a:solidFill>
                <a:latin typeface="Chalkduster"/>
                <a:cs typeface="Chalkduster"/>
              </a:rPr>
              <a:t>1st New Deal - economic recovery, 2nd New Deal - social justice and safety net</a:t>
            </a:r>
          </a:p>
          <a:p>
            <a:pPr marL="651509" lvl="1" indent="-325754" defTabSz="260604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52" b="1" dirty="0">
                <a:solidFill>
                  <a:srgbClr val="1178CA"/>
                </a:solidFill>
                <a:latin typeface="Chalkduster"/>
                <a:cs typeface="Chalkduster"/>
              </a:rPr>
              <a:t>The Wagner Act and Social Security:</a:t>
            </a:r>
          </a:p>
          <a:p>
            <a:pPr marL="977264" lvl="2" indent="-325754" defTabSz="260604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52" b="1" dirty="0">
                <a:solidFill>
                  <a:srgbClr val="FFFFFF"/>
                </a:solidFill>
                <a:latin typeface="Chalkduster"/>
                <a:cs typeface="Chalkduster"/>
              </a:rPr>
              <a:t>Since the NRA was declared unconstitutional, unions lost many rights</a:t>
            </a:r>
          </a:p>
          <a:p>
            <a:pPr marL="977264" lvl="2" indent="-325754" defTabSz="260604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52" b="1" dirty="0">
                <a:solidFill>
                  <a:srgbClr val="FFFFFF"/>
                </a:solidFill>
                <a:latin typeface="Chalkduster"/>
                <a:cs typeface="Chalkduster"/>
              </a:rPr>
              <a:t>Wagner Act - workers had the right to join unions, couldn’t be fired for joining union</a:t>
            </a:r>
          </a:p>
          <a:p>
            <a:pPr marL="977264" lvl="2" indent="-325754" defTabSz="260604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52" b="1" dirty="0">
                <a:solidFill>
                  <a:srgbClr val="FFFFFF"/>
                </a:solidFill>
                <a:latin typeface="Chalkduster"/>
                <a:cs typeface="Chalkduster"/>
              </a:rPr>
              <a:t>Social Security Act - provided pensions for retired workers, compensation for unemployed and disabled workers</a:t>
            </a:r>
          </a:p>
          <a:p>
            <a:pPr marL="651509" lvl="1" indent="-325754" defTabSz="260604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52" b="1" dirty="0">
                <a:solidFill>
                  <a:srgbClr val="1178CA"/>
                </a:solidFill>
                <a:latin typeface="Chalkduster"/>
                <a:cs typeface="Chalkduster"/>
              </a:rPr>
              <a:t>New Deal Liberalism:</a:t>
            </a:r>
          </a:p>
          <a:p>
            <a:pPr marL="977264" lvl="2" indent="-325754" defTabSz="260604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52" b="1" dirty="0">
                <a:solidFill>
                  <a:srgbClr val="FFFFFF"/>
                </a:solidFill>
                <a:latin typeface="Chalkduster"/>
                <a:cs typeface="Chalkduster"/>
              </a:rPr>
              <a:t>Classical liberalism - associated with free </a:t>
            </a:r>
            <a:r>
              <a:rPr lang="en-US" sz="2052" b="1" dirty="0" smtClean="0">
                <a:solidFill>
                  <a:srgbClr val="FFFFFF"/>
                </a:solidFill>
                <a:latin typeface="Chalkduster"/>
                <a:cs typeface="Chalkduster"/>
              </a:rPr>
              <a:t>markets</a:t>
            </a:r>
            <a:endParaRPr lang="en-US" sz="2052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2" y="3517899"/>
            <a:ext cx="3657600" cy="222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512" y="1211262"/>
            <a:ext cx="1739900" cy="162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875" y="1211262"/>
            <a:ext cx="1714500" cy="16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4"/>
            <a:ext cx="8229600" cy="5714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80"/>
                </a:solidFill>
                <a:latin typeface="Chalkduster"/>
                <a:cs typeface="Chalkduster"/>
              </a:rPr>
              <a:t>The 2nd New Deal</a:t>
            </a:r>
            <a:endParaRPr lang="en-US" b="1" dirty="0">
              <a:solidFill>
                <a:srgbClr val="800080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813" y="1301751"/>
            <a:ext cx="3405187" cy="4935538"/>
          </a:xfrm>
        </p:spPr>
        <p:txBody>
          <a:bodyPr/>
          <a:lstStyle/>
          <a:p>
            <a:pPr marL="262890" lvl="0" indent="-262890" defTabSz="21031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C13521"/>
                </a:solidFill>
                <a:latin typeface="Chalkduster"/>
                <a:cs typeface="Chalkduster"/>
              </a:rPr>
              <a:t>From Reform to Stalemate</a:t>
            </a:r>
          </a:p>
          <a:p>
            <a:pPr marL="525780" lvl="1" indent="-262890" defTabSz="21031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1178CA"/>
                </a:solidFill>
                <a:latin typeface="Chalkduster"/>
                <a:cs typeface="Chalkduster"/>
              </a:rPr>
              <a:t>The 1936 Election:</a:t>
            </a:r>
          </a:p>
          <a:p>
            <a:pPr marL="788670" lvl="2" indent="-262890" defTabSz="21031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Works Progress Administration (WPA)</a:t>
            </a:r>
          </a:p>
          <a:p>
            <a:pPr marL="1051560" lvl="3" indent="-262890" defTabSz="21031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Employed over 8 million workers</a:t>
            </a:r>
          </a:p>
          <a:p>
            <a:pPr marL="1051560" lvl="3" indent="-262890" defTabSz="21031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Construction on roads, bridges, etc.</a:t>
            </a:r>
          </a:p>
          <a:p>
            <a:pPr marL="788670" lvl="2" indent="-262890" defTabSz="210311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Republican Alfred Landon challenged FDR, lost </a:t>
            </a:r>
            <a:r>
              <a:rPr lang="en-US" sz="1656" b="1" dirty="0" smtClean="0">
                <a:solidFill>
                  <a:srgbClr val="FFFFFF"/>
                </a:solidFill>
                <a:latin typeface="Chalkduster"/>
                <a:cs typeface="Chalkduster"/>
              </a:rPr>
              <a:t>election</a:t>
            </a:r>
            <a:endParaRPr lang="en-US" sz="1656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12" y="909637"/>
            <a:ext cx="2263776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738" y="4214812"/>
            <a:ext cx="3581400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311" y="973137"/>
            <a:ext cx="2341563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7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4"/>
            <a:ext cx="8229600" cy="5714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80"/>
                </a:solidFill>
                <a:latin typeface="Chalkduster"/>
                <a:cs typeface="Chalkduster"/>
              </a:rPr>
              <a:t>The 2nd New Deal</a:t>
            </a:r>
            <a:endParaRPr lang="en-US" b="1" dirty="0">
              <a:solidFill>
                <a:srgbClr val="800080"/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875" y="841375"/>
            <a:ext cx="4500563" cy="6016625"/>
          </a:xfrm>
        </p:spPr>
        <p:txBody>
          <a:bodyPr>
            <a:normAutofit/>
          </a:bodyPr>
          <a:lstStyle/>
          <a:p>
            <a:pPr marL="525780" lvl="1" indent="-262890" defTabSz="210311">
              <a:spcBef>
                <a:spcPts val="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1178CA"/>
                </a:solidFill>
                <a:latin typeface="Chalkduster"/>
                <a:cs typeface="Chalkduster"/>
              </a:rPr>
              <a:t>Court Battle and Economic Recession:</a:t>
            </a:r>
          </a:p>
          <a:p>
            <a:pPr marL="788670" lvl="2" indent="-262890" defTabSz="210311">
              <a:spcBef>
                <a:spcPts val="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In reaction to the S.C. declaring New Deal Programs unconstitutional, FDR sought to:</a:t>
            </a:r>
          </a:p>
          <a:p>
            <a:pPr marL="1051560" lvl="3" indent="-262890" defTabSz="210311">
              <a:spcBef>
                <a:spcPts val="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Appoint a new justice for every judge over 70 (could appoint 6)</a:t>
            </a:r>
          </a:p>
          <a:p>
            <a:pPr marL="788670" lvl="2" indent="-262890" defTabSz="210311">
              <a:spcBef>
                <a:spcPts val="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This “court packing plan” was overwhelmingly rejected</a:t>
            </a:r>
          </a:p>
          <a:p>
            <a:pPr marL="788670" lvl="2" indent="-262890" defTabSz="210311">
              <a:spcBef>
                <a:spcPts val="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“Roosevelt Recession” - FDR cut back on spending due to an improved economy</a:t>
            </a:r>
          </a:p>
          <a:p>
            <a:pPr marL="1051560" lvl="3" indent="-262890" defTabSz="210311">
              <a:spcBef>
                <a:spcPts val="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Keynesian economics - Government must spend $ in a depression to “prime the pump” and stimulate the </a:t>
            </a:r>
            <a:r>
              <a:rPr lang="en-US" sz="1656" b="1" dirty="0" smtClean="0">
                <a:solidFill>
                  <a:srgbClr val="FFFFFF"/>
                </a:solidFill>
                <a:latin typeface="Chalkduster"/>
                <a:cs typeface="Chalkduster"/>
              </a:rPr>
              <a:t>economy</a:t>
            </a:r>
            <a:endParaRPr lang="en-US" sz="1656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774" y="3846512"/>
            <a:ext cx="3484562" cy="250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74" y="1230314"/>
            <a:ext cx="3502025" cy="25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50814"/>
            <a:ext cx="8826500" cy="793749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alkduster"/>
                <a:cs typeface="Chalkduster"/>
              </a:rPr>
              <a:t>The New Deal’s Impact on Society</a:t>
            </a:r>
            <a:endParaRPr lang="en-US" sz="3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74" y="1190626"/>
            <a:ext cx="4175125" cy="5357812"/>
          </a:xfrm>
        </p:spPr>
        <p:txBody>
          <a:bodyPr/>
          <a:lstStyle/>
          <a:p>
            <a:pPr marL="314325" lvl="0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C13521"/>
                </a:solidFill>
                <a:latin typeface="Chalkduster"/>
                <a:cs typeface="Chalkduster"/>
              </a:rPr>
              <a:t>A People’s Democracy</a:t>
            </a:r>
          </a:p>
          <a:p>
            <a:pPr marL="628650" lvl="1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1178CA"/>
                </a:solidFill>
                <a:latin typeface="Chalkduster"/>
                <a:cs typeface="Chalkduster"/>
              </a:rPr>
              <a:t>Organized Labor:</a:t>
            </a:r>
          </a:p>
          <a:p>
            <a:pPr marL="942975" lvl="2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Union membership increased to 23%</a:t>
            </a:r>
          </a:p>
          <a:p>
            <a:pPr marL="942975" lvl="2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Congress of Industrial Organization (CIO) - organized all workers within an industry regardless of skill level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50" y="1936750"/>
            <a:ext cx="24638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1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50814"/>
            <a:ext cx="8826500" cy="793749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alkduster"/>
                <a:cs typeface="Chalkduster"/>
              </a:rPr>
              <a:t>The New Deal’s Impact on Society</a:t>
            </a:r>
            <a:endParaRPr lang="en-US" sz="3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9250" y="1190625"/>
            <a:ext cx="4595813" cy="5429249"/>
          </a:xfrm>
        </p:spPr>
        <p:txBody>
          <a:bodyPr>
            <a:normAutofit/>
          </a:bodyPr>
          <a:lstStyle/>
          <a:p>
            <a:pPr marL="628650" lvl="1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1178CA"/>
                </a:solidFill>
                <a:latin typeface="Chalkduster"/>
                <a:cs typeface="Chalkduster"/>
              </a:rPr>
              <a:t>Women and the New Deal:</a:t>
            </a:r>
          </a:p>
          <a:p>
            <a:pPr marL="942975" lvl="2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Gender inequities persisted</a:t>
            </a:r>
          </a:p>
          <a:p>
            <a:pPr marL="942975" lvl="2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 err="1">
                <a:solidFill>
                  <a:srgbClr val="FFFFFF"/>
                </a:solidFill>
                <a:latin typeface="Chalkduster"/>
                <a:cs typeface="Chalkduster"/>
              </a:rPr>
              <a:t>Elanor</a:t>
            </a: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 Roosevelt:</a:t>
            </a:r>
          </a:p>
          <a:p>
            <a:pPr marL="1257300" lvl="3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“Eyes and ears” of FDR, transformed the image of the First Lady</a:t>
            </a:r>
          </a:p>
          <a:p>
            <a:pPr marL="942975" lvl="2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Women were often paid less than men for same jobs</a:t>
            </a:r>
          </a:p>
          <a:p>
            <a:pPr marL="942975" lvl="2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CCC did not allow women to join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438" y="1655762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4025900"/>
            <a:ext cx="3467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50814"/>
            <a:ext cx="8826500" cy="793749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alkduster"/>
                <a:cs typeface="Chalkduster"/>
              </a:rPr>
              <a:t>The New Deal’s Impact on Society</a:t>
            </a:r>
            <a:endParaRPr lang="en-US" sz="3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75" y="1166812"/>
            <a:ext cx="4365625" cy="5588001"/>
          </a:xfrm>
        </p:spPr>
        <p:txBody>
          <a:bodyPr>
            <a:normAutofit fontScale="92500" lnSpcReduction="10000"/>
          </a:bodyPr>
          <a:lstStyle/>
          <a:p>
            <a:pPr marL="525780" lvl="1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1178CA"/>
                </a:solidFill>
                <a:latin typeface="Chalkduster"/>
                <a:cs typeface="Chalkduster"/>
              </a:rPr>
              <a:t>African Americans Under the New Deal:</a:t>
            </a:r>
          </a:p>
          <a:p>
            <a:pPr marL="788670" lvl="2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Resettlement Administration - helped small farmers buy land</a:t>
            </a:r>
          </a:p>
          <a:p>
            <a:pPr marL="788670" lvl="2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African Americans began to overwhelmingly vote Democratic</a:t>
            </a:r>
          </a:p>
          <a:p>
            <a:pPr marL="788670" lvl="2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CCC segregated blacks</a:t>
            </a:r>
          </a:p>
          <a:p>
            <a:pPr marL="788670" lvl="2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Lynching persisted throughout the 1900s</a:t>
            </a:r>
          </a:p>
          <a:p>
            <a:pPr marL="788670" lvl="2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Scottsboro Boys - 9 African Americans charged with raping 2 white women on a train, 8 sentenced to death, eventually death sentences were overturned </a:t>
            </a:r>
          </a:p>
          <a:p>
            <a:pPr marL="788670" lvl="2" indent="-262890" defTabSz="210311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AAA did not help sharecroppers (checks were given to land owners</a:t>
            </a:r>
            <a:r>
              <a:rPr lang="en-US" sz="1656" b="1" dirty="0" smtClean="0">
                <a:solidFill>
                  <a:srgbClr val="FFFFFF"/>
                </a:solidFill>
                <a:latin typeface="Chalkduster"/>
                <a:cs typeface="Chalkduster"/>
              </a:rPr>
              <a:t>)</a:t>
            </a:r>
            <a:endParaRPr lang="en-US" sz="1656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04963"/>
            <a:ext cx="32766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937" y="4287838"/>
            <a:ext cx="2794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50814"/>
            <a:ext cx="8826500" cy="793749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alkduster"/>
                <a:cs typeface="Chalkduster"/>
              </a:rPr>
              <a:t>The New Deal’s Impact on Society</a:t>
            </a:r>
            <a:endParaRPr lang="en-US" sz="3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1" y="1190625"/>
            <a:ext cx="3079750" cy="5373687"/>
          </a:xfrm>
        </p:spPr>
        <p:txBody>
          <a:bodyPr>
            <a:normAutofit/>
          </a:bodyPr>
          <a:lstStyle/>
          <a:p>
            <a:pPr marL="525780" lvl="1" indent="-262890" defTabSz="210311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1178CA"/>
                </a:solidFill>
                <a:latin typeface="Chalkduster"/>
                <a:cs typeface="Chalkduster"/>
              </a:rPr>
              <a:t>Indian Policy:</a:t>
            </a:r>
          </a:p>
          <a:p>
            <a:pPr marL="788670" lvl="2" indent="-262890" defTabSz="210311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John Collier - commissioner of Bureau of Indian Affairs (BIA)</a:t>
            </a:r>
          </a:p>
          <a:p>
            <a:pPr marL="788670" lvl="2" indent="-262890" defTabSz="210311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Indian Reorganization Act (Indian New Deal):</a:t>
            </a:r>
          </a:p>
          <a:p>
            <a:pPr marL="1051560" lvl="3" indent="-262890" defTabSz="210311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Reversed the assimilation policy of the Dawes Act</a:t>
            </a:r>
          </a:p>
          <a:p>
            <a:pPr marL="1051560" lvl="3" indent="-262890" defTabSz="210311">
              <a:spcBef>
                <a:spcPts val="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656" b="1" dirty="0">
                <a:solidFill>
                  <a:srgbClr val="FFFFFF"/>
                </a:solidFill>
                <a:latin typeface="Chalkduster"/>
                <a:cs typeface="Chalkduster"/>
              </a:rPr>
              <a:t>Many Natives were given religious freedom and semi sovereign nation </a:t>
            </a:r>
            <a:r>
              <a:rPr lang="en-US" sz="1656" b="1" dirty="0" smtClean="0">
                <a:solidFill>
                  <a:srgbClr val="FFFFFF"/>
                </a:solidFill>
                <a:latin typeface="Chalkduster"/>
                <a:cs typeface="Chalkduster"/>
              </a:rPr>
              <a:t>status</a:t>
            </a:r>
            <a:endParaRPr lang="en-US" sz="1656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25" y="1714500"/>
            <a:ext cx="33655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50814"/>
            <a:ext cx="8826500" cy="793749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alkduster"/>
                <a:cs typeface="Chalkduster"/>
              </a:rPr>
              <a:t>The New Deal’s Impact on Society</a:t>
            </a:r>
            <a:endParaRPr lang="en-US" sz="3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5" y="1158877"/>
            <a:ext cx="4095750" cy="5373686"/>
          </a:xfrm>
        </p:spPr>
        <p:txBody>
          <a:bodyPr>
            <a:normAutofit fontScale="70000" lnSpcReduction="20000"/>
          </a:bodyPr>
          <a:lstStyle/>
          <a:p>
            <a:pPr marL="685800" lvl="1" indent="-34290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1178CA"/>
                </a:solidFill>
                <a:latin typeface="Chalkduster"/>
                <a:cs typeface="Chalkduster"/>
              </a:rPr>
              <a:t>Struggles in the West:</a:t>
            </a:r>
          </a:p>
          <a:p>
            <a:pPr marL="1028700" lvl="2" indent="-34290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FFFFFF"/>
                </a:solidFill>
                <a:latin typeface="Chalkduster"/>
                <a:cs typeface="Chalkduster"/>
              </a:rPr>
              <a:t>Mexican Americans benefitted from the WPA and CCC</a:t>
            </a:r>
          </a:p>
          <a:p>
            <a:pPr marL="1028700" lvl="2" indent="-34290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FFFFFF"/>
                </a:solidFill>
                <a:latin typeface="Chalkduster"/>
                <a:cs typeface="Chalkduster"/>
              </a:rPr>
              <a:t>Most Chinese were excluded from New Deal Programs</a:t>
            </a:r>
          </a:p>
          <a:p>
            <a:pPr lvl="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C13521"/>
                </a:solidFill>
                <a:latin typeface="Chalkduster"/>
                <a:cs typeface="Chalkduster"/>
              </a:rPr>
              <a:t>Reshaping the Environment</a:t>
            </a:r>
          </a:p>
          <a:p>
            <a:pPr marL="685800" lvl="1" indent="-34290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FFFFFF"/>
                </a:solidFill>
                <a:latin typeface="Chalkduster"/>
                <a:cs typeface="Chalkduster"/>
              </a:rPr>
              <a:t>FDR sought to have land benefit the needs of humans</a:t>
            </a:r>
          </a:p>
          <a:p>
            <a:pPr marL="1028700" lvl="2" indent="-34290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1178CA"/>
                </a:solidFill>
                <a:latin typeface="Chalkduster"/>
                <a:cs typeface="Chalkduster"/>
              </a:rPr>
              <a:t>The Dust Bowl</a:t>
            </a:r>
          </a:p>
          <a:p>
            <a:pPr marL="1371600" lvl="3" indent="-34290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FFFFFF"/>
                </a:solidFill>
                <a:latin typeface="Chalkduster"/>
                <a:cs typeface="Chalkduster"/>
              </a:rPr>
              <a:t>Impacted mostly the Great Plains region</a:t>
            </a:r>
          </a:p>
          <a:p>
            <a:pPr marL="1371600" lvl="3" indent="-34290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FFFFFF"/>
                </a:solidFill>
                <a:latin typeface="Chalkduster"/>
                <a:cs typeface="Chalkduster"/>
              </a:rPr>
              <a:t>Over-cultivation affected farmland</a:t>
            </a:r>
          </a:p>
          <a:p>
            <a:pPr marL="1371600" lvl="3" indent="-34290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FFFFFF"/>
                </a:solidFill>
                <a:latin typeface="Chalkduster"/>
                <a:cs typeface="Chalkduster"/>
              </a:rPr>
              <a:t>“Okies” fled to California - The Grapes of Wrath</a:t>
            </a:r>
          </a:p>
          <a:p>
            <a:pPr marL="1371600" lvl="3" indent="-342900" defTabSz="274320">
              <a:spcBef>
                <a:spcPts val="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160" b="1" dirty="0">
                <a:solidFill>
                  <a:srgbClr val="FFFFFF"/>
                </a:solidFill>
                <a:latin typeface="Chalkduster"/>
                <a:cs typeface="Chalkduster"/>
              </a:rPr>
              <a:t>Dorothea </a:t>
            </a:r>
            <a:r>
              <a:rPr lang="en-US" sz="2160" b="1" dirty="0" smtClean="0">
                <a:solidFill>
                  <a:srgbClr val="FFFFFF"/>
                </a:solidFill>
                <a:latin typeface="Chalkduster"/>
                <a:cs typeface="Chalkduster"/>
              </a:rPr>
              <a:t>Lange</a:t>
            </a:r>
            <a:endParaRPr lang="en-US" sz="2160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76" y="3783949"/>
            <a:ext cx="3517900" cy="231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6" y="3783949"/>
            <a:ext cx="2383391" cy="22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95" y="944563"/>
            <a:ext cx="4854279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50814"/>
            <a:ext cx="8826500" cy="793749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alkduster"/>
                <a:cs typeface="Chalkduster"/>
              </a:rPr>
              <a:t>The New Deal’s Impact on Society</a:t>
            </a:r>
            <a:endParaRPr lang="en-US" sz="3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190626"/>
            <a:ext cx="4325938" cy="5548312"/>
          </a:xfrm>
        </p:spPr>
        <p:txBody>
          <a:bodyPr>
            <a:normAutofit fontScale="92500" lnSpcReduction="20000"/>
          </a:bodyPr>
          <a:lstStyle/>
          <a:p>
            <a:pPr marL="628650" lvl="1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1178CA"/>
                </a:solidFill>
                <a:latin typeface="Chalkduster"/>
                <a:cs typeface="Chalkduster"/>
              </a:rPr>
              <a:t>Tennessee Valley Authority:</a:t>
            </a:r>
          </a:p>
          <a:p>
            <a:pPr marL="942975" lvl="2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Focused on flood control, electricity development, etc. </a:t>
            </a:r>
          </a:p>
          <a:p>
            <a:pPr marL="942975" lvl="2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Provided a significant amount of electricity to farms, homes, and factories</a:t>
            </a:r>
          </a:p>
          <a:p>
            <a:pPr marL="942975" lvl="2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Rural Electrification Administration:</a:t>
            </a:r>
          </a:p>
          <a:p>
            <a:pPr marL="1257300" lvl="3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Provided electricity to rural areas </a:t>
            </a:r>
          </a:p>
          <a:p>
            <a:pPr marL="628650" lvl="1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1178CA"/>
                </a:solidFill>
                <a:latin typeface="Chalkduster"/>
                <a:cs typeface="Chalkduster"/>
              </a:rPr>
              <a:t>Grand Coulee</a:t>
            </a:r>
          </a:p>
          <a:p>
            <a:pPr marL="942975" lvl="2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Columbia River, Washington</a:t>
            </a:r>
          </a:p>
          <a:p>
            <a:pPr marL="942975" lvl="2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Largest electricity producer in the world</a:t>
            </a:r>
          </a:p>
          <a:p>
            <a:pPr marL="314325" lvl="0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C13521"/>
                </a:solidFill>
                <a:latin typeface="Chalkduster"/>
                <a:cs typeface="Chalkduster"/>
              </a:rPr>
              <a:t>The New Deal and the Arts</a:t>
            </a:r>
          </a:p>
          <a:p>
            <a:pPr marL="628650" lvl="1" indent="-314325" defTabSz="251460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980" b="1" dirty="0">
                <a:solidFill>
                  <a:srgbClr val="FFFFFF"/>
                </a:solidFill>
                <a:latin typeface="Chalkduster"/>
                <a:cs typeface="Chalkduster"/>
              </a:rPr>
              <a:t>Over 20,000 Artists, musicians, and writers were employed </a:t>
            </a:r>
            <a:endParaRPr lang="en-US" b="1" dirty="0"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260" y="1190626"/>
            <a:ext cx="2235200" cy="143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446" y="2722114"/>
            <a:ext cx="3314700" cy="1783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1845" y="4740874"/>
            <a:ext cx="45466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halkduster"/>
                <a:cs typeface="Chalkduster"/>
              </a:rPr>
              <a:t>Early Responses to the Depression, 1929 - 1932</a:t>
            </a:r>
            <a:endParaRPr lang="en-US" b="1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73688" cy="5067300"/>
          </a:xfrm>
        </p:spPr>
        <p:txBody>
          <a:bodyPr>
            <a:normAutofit fontScale="85000" lnSpcReduction="20000"/>
          </a:bodyPr>
          <a:lstStyle/>
          <a:p>
            <a:pPr marL="411480" lvl="0" indent="-411480" defTabSz="329184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592" b="1" dirty="0">
                <a:solidFill>
                  <a:srgbClr val="C13521"/>
                </a:solidFill>
                <a:latin typeface="Chalkduster"/>
                <a:cs typeface="Chalkduster"/>
              </a:rPr>
              <a:t>Enter Herbert Hoover:</a:t>
            </a:r>
          </a:p>
          <a:p>
            <a:pPr marL="822960" lvl="1" indent="-411480" defTabSz="329184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592" b="1" dirty="0">
                <a:solidFill>
                  <a:srgbClr val="FFFFFF"/>
                </a:solidFill>
                <a:latin typeface="Chalkduster"/>
                <a:cs typeface="Chalkduster"/>
              </a:rPr>
              <a:t>Hoover believed volunteerism and hard work would alleviate the depression</a:t>
            </a:r>
          </a:p>
          <a:p>
            <a:pPr marL="822960" lvl="1" indent="-411480" defTabSz="329184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592" b="1" dirty="0">
                <a:solidFill>
                  <a:srgbClr val="FFFFFF"/>
                </a:solidFill>
                <a:latin typeface="Chalkduster"/>
                <a:cs typeface="Chalkduster"/>
              </a:rPr>
              <a:t>Hoover did not take the US off the gold standard</a:t>
            </a:r>
          </a:p>
          <a:p>
            <a:pPr marL="822960" lvl="1" indent="-411480" defTabSz="329184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592" b="1" dirty="0">
                <a:solidFill>
                  <a:srgbClr val="FFFFFF"/>
                </a:solidFill>
                <a:latin typeface="Chalkduster"/>
                <a:cs typeface="Chalkduster"/>
              </a:rPr>
              <a:t>Smoot-Hawley Tariff - significantly raised tariff rates - retaliatory rates from other countries</a:t>
            </a:r>
          </a:p>
          <a:p>
            <a:pPr marL="822960" lvl="1" indent="-411480" defTabSz="329184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592" b="1" dirty="0">
                <a:solidFill>
                  <a:srgbClr val="FFFFFF"/>
                </a:solidFill>
                <a:latin typeface="Chalkduster"/>
                <a:cs typeface="Chalkduster"/>
              </a:rPr>
              <a:t>Reconstruction Finance Corporation (RFC):</a:t>
            </a:r>
          </a:p>
          <a:p>
            <a:pPr marL="1234440" lvl="2" indent="-411480" defTabSz="329184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592" b="1" dirty="0">
                <a:solidFill>
                  <a:srgbClr val="FFFFFF"/>
                </a:solidFill>
                <a:latin typeface="Chalkduster"/>
                <a:cs typeface="Chalkduster"/>
              </a:rPr>
              <a:t>Federal loans to businesses </a:t>
            </a:r>
          </a:p>
          <a:p>
            <a:pPr marL="1234440" lvl="2" indent="-411480" defTabSz="329184">
              <a:spcBef>
                <a:spcPts val="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592" b="1" dirty="0">
                <a:solidFill>
                  <a:srgbClr val="FFFFFF"/>
                </a:solidFill>
                <a:latin typeface="Chalkduster"/>
                <a:cs typeface="Chalkduster"/>
              </a:rPr>
              <a:t>Spent too little </a:t>
            </a:r>
            <a:r>
              <a:rPr lang="en-US" sz="2592" b="1" dirty="0" smtClean="0">
                <a:solidFill>
                  <a:srgbClr val="FFFFFF"/>
                </a:solidFill>
                <a:latin typeface="Chalkduster"/>
                <a:cs typeface="Chalkduster"/>
              </a:rPr>
              <a:t>money </a:t>
            </a:r>
            <a:r>
              <a:rPr lang="en-US" sz="2592" b="1" dirty="0">
                <a:solidFill>
                  <a:srgbClr val="FFFFFF"/>
                </a:solidFill>
                <a:latin typeface="Chalkduster"/>
                <a:cs typeface="Chalkduster"/>
              </a:rPr>
              <a:t>too cautiously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08125"/>
            <a:ext cx="32004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49" y="4183063"/>
            <a:ext cx="3794125" cy="23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8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50814"/>
            <a:ext cx="8826500" cy="793749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alkduster"/>
                <a:cs typeface="Chalkduster"/>
              </a:rPr>
              <a:t>The New Deal’s Impact on Society</a:t>
            </a:r>
            <a:endParaRPr lang="en-US" sz="3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812" y="1190626"/>
            <a:ext cx="4294188" cy="5667374"/>
          </a:xfrm>
        </p:spPr>
        <p:txBody>
          <a:bodyPr>
            <a:normAutofit fontScale="92500" lnSpcReduction="20000"/>
          </a:bodyPr>
          <a:lstStyle/>
          <a:p>
            <a:pPr marL="377190" lvl="0" indent="-377190" defTabSz="301752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376" b="1" dirty="0">
                <a:solidFill>
                  <a:srgbClr val="C13521"/>
                </a:solidFill>
                <a:latin typeface="Chalkduster"/>
                <a:cs typeface="Chalkduster"/>
              </a:rPr>
              <a:t>Legacies of the New Deal</a:t>
            </a:r>
          </a:p>
          <a:p>
            <a:pPr marL="754380" lvl="1" indent="-377190" defTabSz="301752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376" b="1" dirty="0">
                <a:solidFill>
                  <a:srgbClr val="FFFFFF"/>
                </a:solidFill>
                <a:latin typeface="Chalkduster"/>
                <a:cs typeface="Chalkduster"/>
              </a:rPr>
              <a:t>Millions paid taxes into Social Security</a:t>
            </a:r>
          </a:p>
          <a:p>
            <a:pPr marL="754380" lvl="1" indent="-377190" defTabSz="301752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376" b="1" dirty="0">
                <a:solidFill>
                  <a:srgbClr val="FFFFFF"/>
                </a:solidFill>
                <a:latin typeface="Chalkduster"/>
                <a:cs typeface="Chalkduster"/>
              </a:rPr>
              <a:t>1/3 of the population received government assistance</a:t>
            </a:r>
          </a:p>
          <a:p>
            <a:pPr marL="754380" lvl="1" indent="-377190" defTabSz="301752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376" b="1" dirty="0">
                <a:solidFill>
                  <a:srgbClr val="FFFFFF"/>
                </a:solidFill>
                <a:latin typeface="Chalkduster"/>
                <a:cs typeface="Chalkduster"/>
              </a:rPr>
              <a:t>New Deal was criticized by both the Right and Left</a:t>
            </a:r>
          </a:p>
          <a:p>
            <a:pPr marL="754380" lvl="1" indent="-377190" defTabSz="301752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376" b="1" dirty="0">
                <a:solidFill>
                  <a:srgbClr val="FFFFFF"/>
                </a:solidFill>
                <a:latin typeface="Chalkduster"/>
                <a:cs typeface="Chalkduster"/>
              </a:rPr>
              <a:t>**Change in voting patterns**:</a:t>
            </a:r>
          </a:p>
          <a:p>
            <a:pPr marL="1131570" lvl="2" indent="-377190" defTabSz="301752">
              <a:spcBef>
                <a:spcPts val="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376" b="1" dirty="0">
                <a:solidFill>
                  <a:srgbClr val="FFFFFF"/>
                </a:solidFill>
                <a:latin typeface="Chalkduster"/>
                <a:cs typeface="Chalkduster"/>
              </a:rPr>
              <a:t>Unions, blacks, and many immigrants predominantly voted </a:t>
            </a:r>
            <a:r>
              <a:rPr lang="en-US" sz="2376" b="1" dirty="0" smtClean="0">
                <a:solidFill>
                  <a:srgbClr val="FFFFFF"/>
                </a:solidFill>
                <a:latin typeface="Chalkduster"/>
                <a:cs typeface="Chalkduster"/>
              </a:rPr>
              <a:t>Democratic</a:t>
            </a:r>
            <a:endParaRPr lang="en-US" sz="2376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59" y="275304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50814"/>
            <a:ext cx="8826500" cy="793749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halkduster"/>
                <a:cs typeface="Chalkduster"/>
              </a:rPr>
              <a:t>THE RECAP </a:t>
            </a:r>
            <a:endParaRPr lang="en-US" sz="3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626"/>
            <a:ext cx="8229600" cy="5357812"/>
          </a:xfrm>
        </p:spPr>
        <p:txBody>
          <a:bodyPr/>
          <a:lstStyle/>
          <a:p>
            <a:pPr marL="422909" lvl="0" indent="-422909" defTabSz="3383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CCFFCC"/>
                </a:solidFill>
                <a:latin typeface="Chalkduster"/>
                <a:cs typeface="Chalkduster"/>
              </a:rPr>
              <a:t>Bonus Army</a:t>
            </a:r>
          </a:p>
          <a:p>
            <a:pPr marL="422909" lvl="0" indent="-422909" defTabSz="3383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CCFFCC"/>
                </a:solidFill>
                <a:latin typeface="Chalkduster"/>
                <a:cs typeface="Chalkduster"/>
              </a:rPr>
              <a:t>Hoover’s vs. FDR’s response to the Depression</a:t>
            </a:r>
          </a:p>
          <a:p>
            <a:pPr marL="422909" lvl="0" indent="-422909" defTabSz="3383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CCFFCC"/>
                </a:solidFill>
                <a:latin typeface="Chalkduster"/>
                <a:cs typeface="Chalkduster"/>
              </a:rPr>
              <a:t>New Deal Programs </a:t>
            </a:r>
          </a:p>
          <a:p>
            <a:pPr marL="422909" lvl="0" indent="-422909" defTabSz="3383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CCFFCC"/>
                </a:solidFill>
                <a:latin typeface="Chalkduster"/>
                <a:cs typeface="Chalkduster"/>
              </a:rPr>
              <a:t>Critics of the Great Depression (Right, Left, Supreme Court)</a:t>
            </a:r>
          </a:p>
          <a:p>
            <a:pPr marL="422909" lvl="0" indent="-422909" defTabSz="3383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CCFFCC"/>
                </a:solidFill>
                <a:latin typeface="Chalkduster"/>
                <a:cs typeface="Chalkduster"/>
              </a:rPr>
              <a:t>New Deal’s impact on women, African Americans, and Native Americans</a:t>
            </a:r>
          </a:p>
          <a:p>
            <a:pPr marL="422909" lvl="0" indent="-422909" defTabSz="3383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CCFFCC"/>
                </a:solidFill>
                <a:latin typeface="Chalkduster"/>
                <a:cs typeface="Chalkduster"/>
              </a:rPr>
              <a:t>TVA</a:t>
            </a:r>
          </a:p>
          <a:p>
            <a:pPr marL="422909" lvl="0" indent="-422909" defTabSz="3383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CCFFCC"/>
                </a:solidFill>
                <a:latin typeface="Chalkduster"/>
                <a:cs typeface="Chalkduster"/>
              </a:rPr>
              <a:t>Voting </a:t>
            </a:r>
            <a:r>
              <a:rPr lang="en-US" b="1" dirty="0" smtClean="0">
                <a:solidFill>
                  <a:srgbClr val="CCFFCC"/>
                </a:solidFill>
                <a:latin typeface="Chalkduster"/>
                <a:cs typeface="Chalkduster"/>
              </a:rPr>
              <a:t>Patterns</a:t>
            </a:r>
            <a:endParaRPr lang="en-US" b="1" dirty="0">
              <a:solidFill>
                <a:srgbClr val="CCFFCC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2047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halkduster"/>
                <a:cs typeface="Chalkduster"/>
              </a:rPr>
              <a:t>Early Responses to the Depression, 1929 - 1932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33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495550"/>
          </a:xfrm>
        </p:spPr>
        <p:txBody>
          <a:bodyPr/>
          <a:lstStyle/>
          <a:p>
            <a:pPr marL="331469" lvl="0" indent="-331469" defTabSz="2651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88" b="1" dirty="0">
                <a:solidFill>
                  <a:srgbClr val="C13521"/>
                </a:solidFill>
                <a:latin typeface="Chalkduster"/>
                <a:cs typeface="Chalkduster"/>
              </a:rPr>
              <a:t>Rising Discontent:</a:t>
            </a:r>
          </a:p>
          <a:p>
            <a:pPr marL="662939" lvl="1" indent="-331469" defTabSz="2651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88" b="1" dirty="0" err="1">
                <a:solidFill>
                  <a:srgbClr val="FFFFFF"/>
                </a:solidFill>
                <a:latin typeface="Chalkduster"/>
                <a:cs typeface="Chalkduster"/>
              </a:rPr>
              <a:t>Hoovervilles</a:t>
            </a:r>
            <a:r>
              <a:rPr lang="en-US" sz="2088" b="1" dirty="0">
                <a:solidFill>
                  <a:srgbClr val="FFFFFF"/>
                </a:solidFill>
                <a:latin typeface="Chalkduster"/>
                <a:cs typeface="Chalkduster"/>
              </a:rPr>
              <a:t> and Hoover blankets</a:t>
            </a:r>
          </a:p>
          <a:p>
            <a:pPr marL="662939" lvl="1" indent="-331469" defTabSz="2651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88" b="1" dirty="0">
                <a:solidFill>
                  <a:srgbClr val="FFFFFF"/>
                </a:solidFill>
                <a:latin typeface="Chalkduster"/>
                <a:cs typeface="Chalkduster"/>
              </a:rPr>
              <a:t>Bonus Army:</a:t>
            </a:r>
          </a:p>
          <a:p>
            <a:pPr marL="994409" lvl="2" indent="-331469" defTabSz="2651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88" b="1" dirty="0">
                <a:solidFill>
                  <a:srgbClr val="FFFFFF"/>
                </a:solidFill>
                <a:latin typeface="Chalkduster"/>
                <a:cs typeface="Chalkduster"/>
              </a:rPr>
              <a:t>15,000 WWI veterans demanded earlier bonus payment</a:t>
            </a:r>
          </a:p>
          <a:p>
            <a:pPr marL="994409" lvl="2" indent="-331469" defTabSz="2651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88" b="1" dirty="0">
                <a:solidFill>
                  <a:srgbClr val="FFFFFF"/>
                </a:solidFill>
                <a:latin typeface="Chalkduster"/>
                <a:cs typeface="Chalkduster"/>
              </a:rPr>
              <a:t>Hoover ordered the army disperse the Bonus Army - popularity decreased </a:t>
            </a:r>
            <a:r>
              <a:rPr lang="en-US" sz="2088" b="1" dirty="0" smtClean="0">
                <a:solidFill>
                  <a:srgbClr val="FFFFFF"/>
                </a:solidFill>
                <a:latin typeface="Chalkduster"/>
                <a:cs typeface="Chalkduster"/>
              </a:rPr>
              <a:t>significantly</a:t>
            </a:r>
            <a:endParaRPr lang="en-US" sz="2088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50" y="4156075"/>
            <a:ext cx="3238500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3" y="4156075"/>
            <a:ext cx="356076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halkduster"/>
                <a:cs typeface="Chalkduster"/>
              </a:rPr>
              <a:t>Early Responses to the Depression, 1929 - 1932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688" y="1600200"/>
            <a:ext cx="3516312" cy="4860925"/>
          </a:xfrm>
        </p:spPr>
        <p:txBody>
          <a:bodyPr/>
          <a:lstStyle/>
          <a:p>
            <a:pPr marL="331469" lvl="0" indent="-331469" defTabSz="2651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88" b="1" dirty="0">
                <a:solidFill>
                  <a:srgbClr val="C13521"/>
                </a:solidFill>
                <a:latin typeface="Chalkduster"/>
                <a:cs typeface="Chalkduster"/>
              </a:rPr>
              <a:t>The 1932 Election</a:t>
            </a:r>
          </a:p>
          <a:p>
            <a:pPr marL="662939" lvl="1" indent="-331469" defTabSz="2651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88" b="1" dirty="0">
                <a:solidFill>
                  <a:srgbClr val="FFFFFF"/>
                </a:solidFill>
                <a:latin typeface="Chalkduster"/>
                <a:cs typeface="Chalkduster"/>
              </a:rPr>
              <a:t>Hoover v. FDR</a:t>
            </a:r>
          </a:p>
          <a:p>
            <a:pPr marL="662939" lvl="1" indent="-331469" defTabSz="2651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88" b="1" dirty="0">
                <a:solidFill>
                  <a:srgbClr val="FFFFFF"/>
                </a:solidFill>
                <a:latin typeface="Chalkduster"/>
                <a:cs typeface="Chalkduster"/>
              </a:rPr>
              <a:t>FDR defeated Hoover 472 - 59</a:t>
            </a:r>
          </a:p>
          <a:p>
            <a:pPr marL="662939" lvl="1" indent="-331469" defTabSz="265175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2088" b="1" dirty="0">
                <a:solidFill>
                  <a:srgbClr val="FFFFFF"/>
                </a:solidFill>
                <a:latin typeface="Chalkduster"/>
                <a:cs typeface="Chalkduster"/>
              </a:rPr>
              <a:t>Unemployment and bank failures continued throughout late 1932 and early 1933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57399"/>
            <a:ext cx="5105400" cy="2022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37" y="4325937"/>
            <a:ext cx="2755900" cy="23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5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97631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halkduster"/>
                <a:cs typeface="Chalkduster"/>
              </a:rPr>
              <a:t>New Deal Arrives, 1933 - 1935</a:t>
            </a:r>
            <a:endParaRPr lang="en-US" b="1" dirty="0">
              <a:solidFill>
                <a:schemeClr val="tx1">
                  <a:lumMod val="50000"/>
                </a:schemeClr>
              </a:solidFill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5250" y="1325564"/>
            <a:ext cx="5429250" cy="5381624"/>
          </a:xfrm>
        </p:spPr>
        <p:txBody>
          <a:bodyPr>
            <a:normAutofit fontScale="77500" lnSpcReduction="20000"/>
          </a:bodyPr>
          <a:lstStyle/>
          <a:p>
            <a:pPr marL="480059" lvl="0" indent="-480059" defTabSz="38404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024" dirty="0">
                <a:solidFill>
                  <a:srgbClr val="C13521"/>
                </a:solidFill>
                <a:latin typeface="Chalkduster"/>
                <a:cs typeface="Chalkduster"/>
              </a:rPr>
              <a:t>Roosevelt and the First 100 Days:</a:t>
            </a:r>
          </a:p>
          <a:p>
            <a:pPr marL="960119" lvl="1" indent="-480059" defTabSz="38404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024" dirty="0">
                <a:solidFill>
                  <a:srgbClr val="FFFFFF"/>
                </a:solidFill>
                <a:latin typeface="Chalkduster"/>
                <a:cs typeface="Chalkduster"/>
              </a:rPr>
              <a:t>Fireside chats - Presidential addresses via radio </a:t>
            </a:r>
          </a:p>
          <a:p>
            <a:pPr marL="960119" lvl="1" indent="-480059" defTabSz="38404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024" dirty="0">
                <a:solidFill>
                  <a:srgbClr val="FFFFFF"/>
                </a:solidFill>
                <a:latin typeface="Chalkduster"/>
                <a:cs typeface="Chalkduster"/>
              </a:rPr>
              <a:t>“Brains Trust” - group of unofficial advisers that helped draft legislation </a:t>
            </a:r>
          </a:p>
          <a:p>
            <a:pPr marL="960119" lvl="1" indent="-480059" defTabSz="38404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024" dirty="0">
                <a:solidFill>
                  <a:srgbClr val="FFFFFF"/>
                </a:solidFill>
                <a:latin typeface="Chalkduster"/>
                <a:cs typeface="Chalkduster"/>
              </a:rPr>
              <a:t>Frances Perkins - 1st female cabinet member</a:t>
            </a:r>
          </a:p>
          <a:p>
            <a:pPr marL="960119" lvl="1" indent="-480059" defTabSz="384047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3024" dirty="0">
                <a:solidFill>
                  <a:srgbClr val="FFFFFF"/>
                </a:solidFill>
                <a:latin typeface="Chalkduster"/>
                <a:cs typeface="Chalkduster"/>
              </a:rPr>
              <a:t>100 Days - legislation that focused on 4 major areas: banks, agriculture, businesses, and unemployment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185862"/>
            <a:ext cx="3327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4221163"/>
            <a:ext cx="3567113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15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halkduster"/>
                <a:cs typeface="Chalkduster"/>
              </a:rPr>
              <a:t>New Deal Arrives, 1933 - 1935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9312" y="1620837"/>
            <a:ext cx="5857875" cy="5067300"/>
          </a:xfrm>
        </p:spPr>
        <p:txBody>
          <a:bodyPr>
            <a:normAutofit fontScale="92500"/>
          </a:bodyPr>
          <a:lstStyle/>
          <a:p>
            <a:pPr marL="297179" lvl="0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1178CA"/>
                </a:solidFill>
                <a:latin typeface="Chalkduster"/>
                <a:cs typeface="Chalkduster"/>
              </a:rPr>
              <a:t>Banking Reform:</a:t>
            </a:r>
          </a:p>
          <a:p>
            <a:pPr marL="594359" lvl="1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Bank Holiday - closing of banks, could not reopen until they proved to be sound (Emergency Banking Act)</a:t>
            </a:r>
          </a:p>
          <a:p>
            <a:pPr marL="594359" lvl="1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Glass-</a:t>
            </a:r>
            <a:r>
              <a:rPr lang="en-US" sz="1871" b="1" dirty="0" err="1">
                <a:solidFill>
                  <a:srgbClr val="FFFFFF"/>
                </a:solidFill>
                <a:latin typeface="Chalkduster"/>
                <a:cs typeface="Chalkduster"/>
              </a:rPr>
              <a:t>Steagall</a:t>
            </a: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 Act: created FDIC, insured bank deposits up to $2,500</a:t>
            </a:r>
          </a:p>
          <a:p>
            <a:pPr marL="297179" lvl="0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1178CA"/>
                </a:solidFill>
                <a:latin typeface="Chalkduster"/>
                <a:cs typeface="Chalkduster"/>
              </a:rPr>
              <a:t>Agriculture and Manufacturing:</a:t>
            </a:r>
          </a:p>
          <a:p>
            <a:pPr marL="594359" lvl="1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Agricultural Adjustment Act (AAA):</a:t>
            </a:r>
          </a:p>
          <a:p>
            <a:pPr marL="891539" lvl="2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Sought to rectify overproduction of farm goods</a:t>
            </a:r>
          </a:p>
          <a:p>
            <a:pPr marL="891539" lvl="2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Paid farmers not to grow crops (benefitted large </a:t>
            </a:r>
            <a:r>
              <a:rPr lang="en-US" sz="1871" b="1" dirty="0" smtClean="0">
                <a:solidFill>
                  <a:srgbClr val="FFFFFF"/>
                </a:solidFill>
                <a:latin typeface="Chalkduster"/>
                <a:cs typeface="Chalkduster"/>
              </a:rPr>
              <a:t>land </a:t>
            </a: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owners, not sharecroppers)</a:t>
            </a:r>
          </a:p>
          <a:p>
            <a:pPr marL="594359" lvl="1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National Recovery Administration (NRA):</a:t>
            </a:r>
          </a:p>
          <a:p>
            <a:pPr marL="891539" lvl="2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Industries agreed on prices and production quotas</a:t>
            </a:r>
          </a:p>
          <a:p>
            <a:pPr marL="297179" lvl="0" indent="-297179" defTabSz="23774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871" b="1" dirty="0">
                <a:solidFill>
                  <a:srgbClr val="FFFFFF"/>
                </a:solidFill>
                <a:latin typeface="Chalkduster"/>
                <a:cs typeface="Chalkduster"/>
              </a:rPr>
              <a:t>Both the AAA and NRA were declared unconstitutional by the Supreme Court….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37" y="1093788"/>
            <a:ext cx="1541463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322388"/>
            <a:ext cx="1701800" cy="1293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37" y="3563937"/>
            <a:ext cx="2982913" cy="28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7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halkduster"/>
                <a:cs typeface="Chalkduster"/>
              </a:rPr>
              <a:t>New Deal Arrives, 1933 - 1935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417638"/>
            <a:ext cx="4183063" cy="5233987"/>
          </a:xfrm>
        </p:spPr>
        <p:txBody>
          <a:bodyPr>
            <a:normAutofit/>
          </a:bodyPr>
          <a:lstStyle/>
          <a:p>
            <a:pPr marL="240029" lvl="0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1178CA"/>
                </a:solidFill>
                <a:latin typeface="Chalkduster"/>
                <a:cs typeface="Chalkduster"/>
              </a:rPr>
              <a:t>Unemployment Relief:</a:t>
            </a:r>
          </a:p>
          <a:p>
            <a:pPr marL="480059" lvl="1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Federal Emergency Relief Administration (FERA) - provided federal $ to give to states for relief programs</a:t>
            </a:r>
          </a:p>
          <a:p>
            <a:pPr marL="480059" lvl="1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Public Works Administration (PWA):</a:t>
            </a:r>
          </a:p>
          <a:p>
            <a:pPr marL="720089" lvl="2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Construction projects</a:t>
            </a:r>
          </a:p>
          <a:p>
            <a:pPr marL="480059" lvl="1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Civil Works Administration (CWA):</a:t>
            </a:r>
          </a:p>
          <a:p>
            <a:pPr marL="720089" lvl="2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Provided4 million jobs to Americans in the winter of 1933 - 1934</a:t>
            </a:r>
          </a:p>
          <a:p>
            <a:pPr marL="960119" lvl="3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Construction projects - bridges, roads, etc.)</a:t>
            </a:r>
          </a:p>
          <a:p>
            <a:pPr marL="480059" lvl="1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Civilian Conservation Corps (CCC):</a:t>
            </a:r>
          </a:p>
          <a:p>
            <a:pPr marL="720089" lvl="2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Outdoor work, conservation, planting trees, etc. </a:t>
            </a:r>
          </a:p>
          <a:p>
            <a:pPr marL="720089" lvl="2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Mostly young men, 18 - 24, sent $ back home to families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88" y="1619250"/>
            <a:ext cx="4294187" cy="445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9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halkduster"/>
                <a:cs typeface="Chalkduster"/>
              </a:rPr>
              <a:t>New Deal Arrives, 1933 - 1935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249363"/>
          </a:xfrm>
        </p:spPr>
        <p:txBody>
          <a:bodyPr/>
          <a:lstStyle/>
          <a:p>
            <a:pPr marL="240029" lvl="0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1178CA"/>
                </a:solidFill>
                <a:latin typeface="Chalkduster"/>
                <a:cs typeface="Chalkduster"/>
              </a:rPr>
              <a:t>Housing Crisis: </a:t>
            </a:r>
          </a:p>
          <a:p>
            <a:pPr marL="480059" lvl="1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500,000 families lost their homes</a:t>
            </a:r>
          </a:p>
          <a:p>
            <a:pPr marL="480059" lvl="1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Federal Housing Administration (FHA)</a:t>
            </a:r>
          </a:p>
          <a:p>
            <a:pPr marL="720089" lvl="2" indent="-240029" defTabSz="192023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12" b="1" dirty="0">
                <a:solidFill>
                  <a:srgbClr val="FFFFFF"/>
                </a:solidFill>
                <a:latin typeface="Chalkduster"/>
                <a:cs typeface="Chalkduster"/>
              </a:rPr>
              <a:t>Helped regulate interest rates for </a:t>
            </a:r>
            <a:r>
              <a:rPr lang="en-US" sz="1512" b="1" dirty="0" smtClean="0">
                <a:solidFill>
                  <a:srgbClr val="FFFFFF"/>
                </a:solidFill>
                <a:latin typeface="Chalkduster"/>
                <a:cs typeface="Chalkduster"/>
              </a:rPr>
              <a:t>mortgages</a:t>
            </a:r>
            <a:endParaRPr lang="en-US" sz="1512" b="1" dirty="0">
              <a:solidFill>
                <a:srgbClr val="FFFFFF"/>
              </a:solidFill>
              <a:latin typeface="Chalkduster"/>
              <a:cs typeface="Chalkduste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7" y="3040062"/>
            <a:ext cx="3794125" cy="315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387" y="3635375"/>
            <a:ext cx="3784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halkduster"/>
                <a:cs typeface="Chalkduster"/>
              </a:rPr>
              <a:t>New Deal Arrives, 1933 - 1935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751" y="1579563"/>
            <a:ext cx="3833812" cy="4911725"/>
          </a:xfrm>
        </p:spPr>
        <p:txBody>
          <a:bodyPr>
            <a:normAutofit/>
          </a:bodyPr>
          <a:lstStyle/>
          <a:p>
            <a:pPr marL="245745" lvl="0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dirty="0">
                <a:solidFill>
                  <a:srgbClr val="C13521"/>
                </a:solidFill>
                <a:latin typeface="Chalkduster"/>
                <a:cs typeface="Chalkduster"/>
              </a:rPr>
              <a:t>The New Deal Under Attack:</a:t>
            </a:r>
          </a:p>
          <a:p>
            <a:pPr marL="491490" lvl="1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dirty="0">
                <a:solidFill>
                  <a:srgbClr val="FFFFFF"/>
                </a:solidFill>
                <a:latin typeface="Chalkduster"/>
                <a:cs typeface="Chalkduster"/>
              </a:rPr>
              <a:t>Securities and Exchange Commission (SEC)</a:t>
            </a:r>
          </a:p>
          <a:p>
            <a:pPr marL="737234" lvl="2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dirty="0">
                <a:solidFill>
                  <a:srgbClr val="FFFFFF"/>
                </a:solidFill>
                <a:latin typeface="Chalkduster"/>
                <a:cs typeface="Chalkduster"/>
              </a:rPr>
              <a:t>Regulated the stock market, sought to prevent abuses </a:t>
            </a:r>
          </a:p>
          <a:p>
            <a:pPr marL="491490" lvl="1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dirty="0">
                <a:solidFill>
                  <a:srgbClr val="1178CA"/>
                </a:solidFill>
                <a:latin typeface="Chalkduster"/>
                <a:cs typeface="Chalkduster"/>
              </a:rPr>
              <a:t>Critics on the Right:</a:t>
            </a:r>
          </a:p>
          <a:p>
            <a:pPr marL="737234" lvl="2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dirty="0">
                <a:solidFill>
                  <a:srgbClr val="FFFFFF"/>
                </a:solidFill>
                <a:latin typeface="Chalkduster"/>
                <a:cs typeface="Chalkduster"/>
              </a:rPr>
              <a:t>Liberty League - criticized government spending</a:t>
            </a:r>
          </a:p>
          <a:p>
            <a:pPr marL="737234" lvl="2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dirty="0">
                <a:solidFill>
                  <a:srgbClr val="FFFFFF"/>
                </a:solidFill>
                <a:latin typeface="Chalkduster"/>
                <a:cs typeface="Chalkduster"/>
              </a:rPr>
              <a:t>National Association of Manufacturers:</a:t>
            </a:r>
          </a:p>
          <a:p>
            <a:pPr marL="982980" lvl="3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dirty="0">
                <a:solidFill>
                  <a:srgbClr val="FFFFFF"/>
                </a:solidFill>
                <a:latin typeface="Chalkduster"/>
                <a:cs typeface="Chalkduster"/>
              </a:rPr>
              <a:t>Used radio and other media to promote their anti-Roosevelt message</a:t>
            </a:r>
          </a:p>
          <a:p>
            <a:pPr marL="737234" lvl="2" indent="-245745" defTabSz="196596">
              <a:spcBef>
                <a:spcPts val="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US" sz="1548" dirty="0">
                <a:solidFill>
                  <a:srgbClr val="FFFFFF"/>
                </a:solidFill>
                <a:latin typeface="Chalkduster"/>
                <a:cs typeface="Chalkduster"/>
              </a:rPr>
              <a:t>Schechter Poultry v. US, and Butler v. US declared the NRA and AAA unconstitutional by the Supreme Court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1671637"/>
            <a:ext cx="3810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394335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7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1205</Words>
  <Application>Microsoft Macintosh PowerPoint</Application>
  <PresentationFormat>On-screen Show (4:3)</PresentationFormat>
  <Paragraphs>154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America’s History, Chapter 23 </vt:lpstr>
      <vt:lpstr>Early Responses to the Depression, 1929 - 1932</vt:lpstr>
      <vt:lpstr>Early Responses to the Depression, 1929 - 1932</vt:lpstr>
      <vt:lpstr>Early Responses to the Depression, 1929 - 1932</vt:lpstr>
      <vt:lpstr>New Deal Arrives, 1933 - 1935</vt:lpstr>
      <vt:lpstr>New Deal Arrives, 1933 - 1935</vt:lpstr>
      <vt:lpstr>New Deal Arrives, 1933 - 1935</vt:lpstr>
      <vt:lpstr>New Deal Arrives, 1933 - 1935</vt:lpstr>
      <vt:lpstr>New Deal Arrives, 1933 - 1935</vt:lpstr>
      <vt:lpstr>New Deal Arrives, 1933 - 1935</vt:lpstr>
      <vt:lpstr>The 2nd New Deal</vt:lpstr>
      <vt:lpstr>The 2nd New Deal</vt:lpstr>
      <vt:lpstr>The 2nd New Deal</vt:lpstr>
      <vt:lpstr>The New Deal’s Impact on Society</vt:lpstr>
      <vt:lpstr>The New Deal’s Impact on Society</vt:lpstr>
      <vt:lpstr>The New Deal’s Impact on Society</vt:lpstr>
      <vt:lpstr>The New Deal’s Impact on Society</vt:lpstr>
      <vt:lpstr>The New Deal’s Impact on Society</vt:lpstr>
      <vt:lpstr>The New Deal’s Impact on Society</vt:lpstr>
      <vt:lpstr>The New Deal’s Impact on Society</vt:lpstr>
      <vt:lpstr>THE RECAP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America’s History, Chapter 23 </dc:title>
  <dc:creator>Barbara Myers</dc:creator>
  <cp:lastModifiedBy>Barbara Myers</cp:lastModifiedBy>
  <cp:revision>11</cp:revision>
  <dcterms:created xsi:type="dcterms:W3CDTF">2015-12-31T01:30:21Z</dcterms:created>
  <dcterms:modified xsi:type="dcterms:W3CDTF">2015-12-31T03:19:52Z</dcterms:modified>
</cp:coreProperties>
</file>